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80" r:id="rId23"/>
    <p:sldId id="281" r:id="rId24"/>
    <p:sldId id="277" r:id="rId25"/>
    <p:sldId id="278" r:id="rId26"/>
    <p:sldId id="282" r:id="rId27"/>
    <p:sldId id="283" r:id="rId28"/>
    <p:sldId id="284" r:id="rId29"/>
    <p:sldId id="285"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2" d="100"/>
          <a:sy n="42" d="100"/>
        </p:scale>
        <p:origin x="-778" y="3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E57666C4-90FD-4EA8-8C8C-E9CC3ACF921D}" type="datetimeFigureOut">
              <a:rPr lang="en-AU" smtClean="0"/>
              <a:t>3/06/2013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13585327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57666C4-90FD-4EA8-8C8C-E9CC3ACF921D}" type="datetimeFigureOut">
              <a:rPr lang="en-AU" smtClean="0"/>
              <a:t>3/06/2013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1598311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57666C4-90FD-4EA8-8C8C-E9CC3ACF921D}" type="datetimeFigureOut">
              <a:rPr lang="en-AU" smtClean="0"/>
              <a:t>3/06/2013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3101712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57666C4-90FD-4EA8-8C8C-E9CC3ACF921D}" type="datetimeFigureOut">
              <a:rPr lang="en-AU" smtClean="0"/>
              <a:t>3/06/2013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3936418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7666C4-90FD-4EA8-8C8C-E9CC3ACF921D}" type="datetimeFigureOut">
              <a:rPr lang="en-AU" smtClean="0"/>
              <a:t>3/06/2013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1905720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E57666C4-90FD-4EA8-8C8C-E9CC3ACF921D}" type="datetimeFigureOut">
              <a:rPr lang="en-AU" smtClean="0"/>
              <a:t>3/06/2013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2827481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E57666C4-90FD-4EA8-8C8C-E9CC3ACF921D}" type="datetimeFigureOut">
              <a:rPr lang="en-AU" smtClean="0"/>
              <a:t>3/06/2013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1504278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E57666C4-90FD-4EA8-8C8C-E9CC3ACF921D}" type="datetimeFigureOut">
              <a:rPr lang="en-AU" smtClean="0"/>
              <a:t>3/06/2013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3902211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7666C4-90FD-4EA8-8C8C-E9CC3ACF921D}" type="datetimeFigureOut">
              <a:rPr lang="en-AU" smtClean="0"/>
              <a:t>3/06/2013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1372010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7666C4-90FD-4EA8-8C8C-E9CC3ACF921D}" type="datetimeFigureOut">
              <a:rPr lang="en-AU" smtClean="0"/>
              <a:t>3/06/2013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2287512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7666C4-90FD-4EA8-8C8C-E9CC3ACF921D}" type="datetimeFigureOut">
              <a:rPr lang="en-AU" smtClean="0"/>
              <a:t>3/06/2013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911939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7666C4-90FD-4EA8-8C8C-E9CC3ACF921D}" type="datetimeFigureOut">
              <a:rPr lang="en-AU" smtClean="0"/>
              <a:t>3/06/2013</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1C766A-7420-43B4-B27B-5096D20EAFBC}" type="slidenum">
              <a:rPr lang="en-AU" smtClean="0"/>
              <a:t>‹#›</a:t>
            </a:fld>
            <a:endParaRPr lang="en-AU"/>
          </a:p>
        </p:txBody>
      </p:sp>
    </p:spTree>
    <p:extLst>
      <p:ext uri="{BB962C8B-B14F-4D97-AF65-F5344CB8AC3E}">
        <p14:creationId xmlns:p14="http://schemas.microsoft.com/office/powerpoint/2010/main" val="4613555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1340768"/>
            <a:ext cx="7772400" cy="1470025"/>
          </a:xfrm>
        </p:spPr>
        <p:txBody>
          <a:bodyPr>
            <a:normAutofit/>
          </a:bodyPr>
          <a:lstStyle/>
          <a:p>
            <a:r>
              <a:rPr lang="en-AU" sz="5400" dirty="0" smtClean="0"/>
              <a:t>Analysing Visual Language</a:t>
            </a:r>
            <a:endParaRPr lang="en-AU" sz="5400" dirty="0"/>
          </a:p>
        </p:txBody>
      </p:sp>
      <p:sp>
        <p:nvSpPr>
          <p:cNvPr id="3" name="Subtitle 2"/>
          <p:cNvSpPr>
            <a:spLocks noGrp="1"/>
          </p:cNvSpPr>
          <p:nvPr>
            <p:ph type="subTitle" idx="1"/>
          </p:nvPr>
        </p:nvSpPr>
        <p:spPr/>
        <p:txBody>
          <a:bodyPr/>
          <a:lstStyle/>
          <a:p>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5896" y="3870792"/>
            <a:ext cx="3096345" cy="178665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3648" y="3952359"/>
            <a:ext cx="2376264" cy="1630941"/>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44208" y="3928401"/>
            <a:ext cx="1153257" cy="1701834"/>
          </a:xfrm>
          <a:prstGeom prst="rect">
            <a:avLst/>
          </a:prstGeom>
        </p:spPr>
      </p:pic>
    </p:spTree>
    <p:extLst>
      <p:ext uri="{BB962C8B-B14F-4D97-AF65-F5344CB8AC3E}">
        <p14:creationId xmlns:p14="http://schemas.microsoft.com/office/powerpoint/2010/main" val="27455547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t>Photos can make us view a person differently</a:t>
            </a:r>
            <a:endParaRPr lang="en-AU"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2544422"/>
            <a:ext cx="4174180" cy="2777727"/>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13961" y="1628800"/>
            <a:ext cx="3978672" cy="223550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13962" y="3933286"/>
            <a:ext cx="4008582" cy="2635475"/>
          </a:xfrm>
          <a:prstGeom prst="rect">
            <a:avLst/>
          </a:prstGeom>
        </p:spPr>
      </p:pic>
    </p:spTree>
    <p:extLst>
      <p:ext uri="{BB962C8B-B14F-4D97-AF65-F5344CB8AC3E}">
        <p14:creationId xmlns:p14="http://schemas.microsoft.com/office/powerpoint/2010/main" val="25673198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5400" b="1" dirty="0"/>
              <a:t>C</a:t>
            </a:r>
            <a:r>
              <a:rPr lang="en-AU" sz="5400" b="1" dirty="0" smtClean="0"/>
              <a:t>amera angle is important</a:t>
            </a:r>
            <a:endParaRPr lang="en-AU" sz="5400" b="1" dirty="0"/>
          </a:p>
        </p:txBody>
      </p:sp>
      <p:sp>
        <p:nvSpPr>
          <p:cNvPr id="3" name="Content Placeholder 2"/>
          <p:cNvSpPr>
            <a:spLocks noGrp="1"/>
          </p:cNvSpPr>
          <p:nvPr>
            <p:ph idx="1"/>
          </p:nvPr>
        </p:nvSpPr>
        <p:spPr/>
        <p:txBody>
          <a:bodyPr/>
          <a:lstStyle/>
          <a:p>
            <a:pPr marL="0" indent="0">
              <a:buNone/>
            </a:pPr>
            <a:endParaRPr lang="en-AU" sz="4400" dirty="0" smtClean="0"/>
          </a:p>
          <a:p>
            <a:pPr marL="0" indent="0">
              <a:buNone/>
            </a:pPr>
            <a:endParaRPr lang="en-AU" sz="4400" dirty="0"/>
          </a:p>
          <a:p>
            <a:pPr marL="0" indent="0">
              <a:buNone/>
            </a:pPr>
            <a:r>
              <a:rPr lang="en-AU" sz="4400" dirty="0" smtClean="0"/>
              <a:t>Close Up</a:t>
            </a:r>
          </a:p>
          <a:p>
            <a:pPr marL="0" indent="0">
              <a:buNone/>
            </a:pPr>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9912" y="2204864"/>
            <a:ext cx="3114675" cy="3810000"/>
          </a:xfrm>
          <a:prstGeom prst="rect">
            <a:avLst/>
          </a:prstGeom>
        </p:spPr>
      </p:pic>
    </p:spTree>
    <p:extLst>
      <p:ext uri="{BB962C8B-B14F-4D97-AF65-F5344CB8AC3E}">
        <p14:creationId xmlns:p14="http://schemas.microsoft.com/office/powerpoint/2010/main" val="4361945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Wide Angle</a:t>
            </a:r>
            <a:endParaRPr lang="en-AU"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58062" y="2204863"/>
            <a:ext cx="4086146" cy="3060665"/>
          </a:xfrm>
        </p:spPr>
      </p:pic>
    </p:spTree>
    <p:extLst>
      <p:ext uri="{BB962C8B-B14F-4D97-AF65-F5344CB8AC3E}">
        <p14:creationId xmlns:p14="http://schemas.microsoft.com/office/powerpoint/2010/main" val="4327098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Low Angle</a:t>
            </a:r>
            <a:endParaRPr lang="en-AU" b="1"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15816" y="1652090"/>
            <a:ext cx="3240360" cy="4326048"/>
          </a:xfrm>
        </p:spPr>
      </p:pic>
    </p:spTree>
    <p:extLst>
      <p:ext uri="{BB962C8B-B14F-4D97-AF65-F5344CB8AC3E}">
        <p14:creationId xmlns:p14="http://schemas.microsoft.com/office/powerpoint/2010/main" val="42030125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Pictures and Drawings</a:t>
            </a:r>
            <a:endParaRPr lang="en-AU" b="1" dirty="0"/>
          </a:p>
        </p:txBody>
      </p:sp>
      <p:sp>
        <p:nvSpPr>
          <p:cNvPr id="3" name="Content Placeholder 2"/>
          <p:cNvSpPr>
            <a:spLocks noGrp="1"/>
          </p:cNvSpPr>
          <p:nvPr>
            <p:ph idx="1"/>
          </p:nvPr>
        </p:nvSpPr>
        <p:spPr/>
        <p:txBody>
          <a:bodyPr/>
          <a:lstStyle/>
          <a:p>
            <a:pPr marL="0" indent="0">
              <a:buNone/>
            </a:pPr>
            <a:r>
              <a:rPr lang="en-AU" dirty="0" smtClean="0"/>
              <a:t>Courtroom artist’s impressions can let us see what the cameras can’t.</a:t>
            </a:r>
          </a:p>
          <a:p>
            <a:pPr marL="0" indent="0">
              <a:buNone/>
            </a:pPr>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9792" y="2924944"/>
            <a:ext cx="3525509" cy="2419722"/>
          </a:xfrm>
          <a:prstGeom prst="rect">
            <a:avLst/>
          </a:prstGeom>
        </p:spPr>
      </p:pic>
    </p:spTree>
    <p:extLst>
      <p:ext uri="{BB962C8B-B14F-4D97-AF65-F5344CB8AC3E}">
        <p14:creationId xmlns:p14="http://schemas.microsoft.com/office/powerpoint/2010/main" val="38029932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Cliché pictures</a:t>
            </a:r>
            <a:endParaRPr lang="en-AU" b="1" dirty="0"/>
          </a:p>
        </p:txBody>
      </p:sp>
      <p:sp>
        <p:nvSpPr>
          <p:cNvPr id="3" name="Content Placeholder 2"/>
          <p:cNvSpPr>
            <a:spLocks noGrp="1"/>
          </p:cNvSpPr>
          <p:nvPr>
            <p:ph idx="1"/>
          </p:nvPr>
        </p:nvSpPr>
        <p:spPr/>
        <p:txBody>
          <a:bodyPr/>
          <a:lstStyle/>
          <a:p>
            <a:pPr marL="0" indent="0">
              <a:buNone/>
            </a:pPr>
            <a:r>
              <a:rPr lang="en-AU" dirty="0" smtClean="0"/>
              <a:t>Some pictures are used so often we know what the article will be about and what kind of response is desired.</a:t>
            </a:r>
          </a:p>
          <a:p>
            <a:pPr marL="0" indent="0">
              <a:buNone/>
            </a:pPr>
            <a:endParaRPr lang="en-AU" dirty="0" smtClean="0"/>
          </a:p>
          <a:p>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1840" y="3429000"/>
            <a:ext cx="2808312" cy="2808312"/>
          </a:xfrm>
          <a:prstGeom prst="rect">
            <a:avLst/>
          </a:prstGeom>
        </p:spPr>
      </p:pic>
    </p:spTree>
    <p:extLst>
      <p:ext uri="{BB962C8B-B14F-4D97-AF65-F5344CB8AC3E}">
        <p14:creationId xmlns:p14="http://schemas.microsoft.com/office/powerpoint/2010/main" val="39843429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Graphics can inform and influence</a:t>
            </a:r>
            <a:endParaRPr lang="en-AU" b="1"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06494" y="2060848"/>
            <a:ext cx="5097754" cy="3206362"/>
          </a:xfrm>
        </p:spPr>
      </p:pic>
    </p:spTree>
    <p:extLst>
      <p:ext uri="{BB962C8B-B14F-4D97-AF65-F5344CB8AC3E}">
        <p14:creationId xmlns:p14="http://schemas.microsoft.com/office/powerpoint/2010/main" val="12350119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t>Cartoons can attack, mock, expose ….</a:t>
            </a:r>
            <a:endParaRPr lang="en-AU"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35697" y="1693959"/>
            <a:ext cx="5103266" cy="4045647"/>
          </a:xfrm>
        </p:spPr>
      </p:pic>
    </p:spTree>
    <p:extLst>
      <p:ext uri="{BB962C8B-B14F-4D97-AF65-F5344CB8AC3E}">
        <p14:creationId xmlns:p14="http://schemas.microsoft.com/office/powerpoint/2010/main" val="18695826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3600" dirty="0" smtClean="0"/>
              <a:t>Caricatures exaggerate aspects of a person’s physical and personal features</a:t>
            </a:r>
            <a:endParaRPr lang="en-AU" sz="3600" dirty="0"/>
          </a:p>
        </p:txBody>
      </p:sp>
      <p:sp>
        <p:nvSpPr>
          <p:cNvPr id="3" name="Content Placeholder 2"/>
          <p:cNvSpPr>
            <a:spLocks noGrp="1"/>
          </p:cNvSpPr>
          <p:nvPr>
            <p:ph idx="1"/>
          </p:nvPr>
        </p:nvSpPr>
        <p:spPr/>
        <p:txBody>
          <a:bodyPr/>
          <a:lstStyle/>
          <a:p>
            <a:pPr marL="0" indent="0">
              <a:buNone/>
            </a:pPr>
            <a:endParaRPr lang="en-AU" dirty="0" smtClean="0"/>
          </a:p>
          <a:p>
            <a:pPr marL="0" indent="0">
              <a:buNone/>
            </a:pPr>
            <a:endParaRPr lang="en-AU"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808" y="1622573"/>
            <a:ext cx="2952327" cy="4356678"/>
          </a:xfrm>
          <a:prstGeom prst="rect">
            <a:avLst/>
          </a:prstGeom>
        </p:spPr>
      </p:pic>
    </p:spTree>
    <p:extLst>
      <p:ext uri="{BB962C8B-B14F-4D97-AF65-F5344CB8AC3E}">
        <p14:creationId xmlns:p14="http://schemas.microsoft.com/office/powerpoint/2010/main" val="14412416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14202"/>
          </a:xfrm>
        </p:spPr>
        <p:txBody>
          <a:bodyPr>
            <a:normAutofit/>
          </a:bodyPr>
          <a:lstStyle/>
          <a:p>
            <a:r>
              <a:rPr lang="en-AU" sz="6600" dirty="0" smtClean="0"/>
              <a:t>Symbols</a:t>
            </a:r>
            <a:endParaRPr lang="en-AU" sz="6600" dirty="0"/>
          </a:p>
        </p:txBody>
      </p:sp>
      <p:sp>
        <p:nvSpPr>
          <p:cNvPr id="3" name="Content Placeholder 2"/>
          <p:cNvSpPr>
            <a:spLocks noGrp="1"/>
          </p:cNvSpPr>
          <p:nvPr>
            <p:ph idx="1"/>
          </p:nvPr>
        </p:nvSpPr>
        <p:spPr/>
        <p:txBody>
          <a:bodyPr>
            <a:normAutofit/>
          </a:bodyPr>
          <a:lstStyle/>
          <a:p>
            <a:pPr algn="just"/>
            <a:endParaRPr lang="en-AU" sz="4400" dirty="0" smtClean="0"/>
          </a:p>
          <a:p>
            <a:pPr algn="just"/>
            <a:r>
              <a:rPr lang="en-AU" sz="4800" dirty="0" smtClean="0"/>
              <a:t>Recognisable</a:t>
            </a:r>
          </a:p>
          <a:p>
            <a:pPr algn="just"/>
            <a:r>
              <a:rPr lang="en-AU" sz="4800" dirty="0" smtClean="0"/>
              <a:t>Evoke feelings</a:t>
            </a:r>
          </a:p>
          <a:p>
            <a:pPr algn="just"/>
            <a:r>
              <a:rPr lang="en-AU" sz="4800" dirty="0" smtClean="0"/>
              <a:t>Have connotations</a:t>
            </a:r>
            <a:endParaRPr lang="en-AU" sz="4800" dirty="0"/>
          </a:p>
          <a:p>
            <a:pPr algn="just"/>
            <a:r>
              <a:rPr lang="en-AU" sz="4800" dirty="0" smtClean="0"/>
              <a:t>Can be held very dear</a:t>
            </a:r>
            <a:endParaRPr lang="en-AU" sz="4800" dirty="0"/>
          </a:p>
        </p:txBody>
      </p:sp>
    </p:spTree>
    <p:extLst>
      <p:ext uri="{BB962C8B-B14F-4D97-AF65-F5344CB8AC3E}">
        <p14:creationId xmlns:p14="http://schemas.microsoft.com/office/powerpoint/2010/main" val="20170368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Why learn how to analyse visual language?</a:t>
            </a:r>
            <a:endParaRPr lang="en-AU" dirty="0"/>
          </a:p>
        </p:txBody>
      </p:sp>
      <p:sp>
        <p:nvSpPr>
          <p:cNvPr id="3" name="Content Placeholder 2"/>
          <p:cNvSpPr>
            <a:spLocks noGrp="1"/>
          </p:cNvSpPr>
          <p:nvPr>
            <p:ph idx="1"/>
          </p:nvPr>
        </p:nvSpPr>
        <p:spPr/>
        <p:txBody>
          <a:bodyPr>
            <a:normAutofit/>
          </a:bodyPr>
          <a:lstStyle/>
          <a:p>
            <a:pPr marL="0" indent="0">
              <a:buNone/>
            </a:pPr>
            <a:endParaRPr lang="en-AU" dirty="0" smtClean="0"/>
          </a:p>
          <a:p>
            <a:pPr marL="0" indent="0">
              <a:buNone/>
            </a:pPr>
            <a:r>
              <a:rPr lang="en-AU" dirty="0" smtClean="0"/>
              <a:t>The VCAA English Study Design says so:</a:t>
            </a:r>
          </a:p>
          <a:p>
            <a:pPr marL="0" indent="0">
              <a:buNone/>
            </a:pPr>
            <a:r>
              <a:rPr lang="en-AU" dirty="0" smtClean="0"/>
              <a:t>‘</a:t>
            </a:r>
            <a:r>
              <a:rPr lang="en-AU" i="1" dirty="0" smtClean="0"/>
              <a:t>analysis of ways in which language and visual features are used to present a point of view and to persuade readers’ </a:t>
            </a:r>
          </a:p>
          <a:p>
            <a:pPr marL="0" indent="0">
              <a:buNone/>
            </a:pPr>
            <a:r>
              <a:rPr lang="en-AU" dirty="0" smtClean="0"/>
              <a:t>It will be on Year 12 exam</a:t>
            </a:r>
          </a:p>
          <a:p>
            <a:pPr marL="0" indent="0">
              <a:buNone/>
            </a:pPr>
            <a:r>
              <a:rPr lang="en-AU" dirty="0" smtClean="0"/>
              <a:t>It is an important life skill.</a:t>
            </a:r>
          </a:p>
        </p:txBody>
      </p:sp>
    </p:spTree>
    <p:extLst>
      <p:ext uri="{BB962C8B-B14F-4D97-AF65-F5344CB8AC3E}">
        <p14:creationId xmlns:p14="http://schemas.microsoft.com/office/powerpoint/2010/main" val="3892928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5636" r="5636"/>
          <a:stretch>
            <a:fillRect/>
          </a:stretch>
        </p:blipFill>
        <p:spPr/>
      </p:pic>
      <p:sp>
        <p:nvSpPr>
          <p:cNvPr id="4" name="Text Placeholder 3"/>
          <p:cNvSpPr>
            <a:spLocks noGrp="1"/>
          </p:cNvSpPr>
          <p:nvPr>
            <p:ph type="body" sz="half" idx="2"/>
          </p:nvPr>
        </p:nvSpPr>
        <p:spPr/>
        <p:txBody>
          <a:bodyPr/>
          <a:lstStyle/>
          <a:p>
            <a:endParaRPr lang="en-AU" dirty="0"/>
          </a:p>
        </p:txBody>
      </p:sp>
    </p:spTree>
    <p:extLst>
      <p:ext uri="{BB962C8B-B14F-4D97-AF65-F5344CB8AC3E}">
        <p14:creationId xmlns:p14="http://schemas.microsoft.com/office/powerpoint/2010/main" val="17478542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5" name="Picture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573" b="573"/>
          <a:stretch>
            <a:fillRect/>
          </a:stretch>
        </p:blipFill>
        <p:spPr/>
      </p:pic>
      <p:sp>
        <p:nvSpPr>
          <p:cNvPr id="4" name="Text Placeholder 3"/>
          <p:cNvSpPr>
            <a:spLocks noGrp="1"/>
          </p:cNvSpPr>
          <p:nvPr>
            <p:ph type="body" sz="half" idx="2"/>
          </p:nvPr>
        </p:nvSpPr>
        <p:spPr/>
        <p:txBody>
          <a:bodyPr/>
          <a:lstStyle/>
          <a:p>
            <a:endParaRPr lang="en-AU"/>
          </a:p>
        </p:txBody>
      </p:sp>
    </p:spTree>
    <p:extLst>
      <p:ext uri="{BB962C8B-B14F-4D97-AF65-F5344CB8AC3E}">
        <p14:creationId xmlns:p14="http://schemas.microsoft.com/office/powerpoint/2010/main" val="29943271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7744" y="1155331"/>
            <a:ext cx="4536504" cy="4476285"/>
          </a:xfrm>
          <a:prstGeom prst="rect">
            <a:avLst/>
          </a:prstGeom>
        </p:spPr>
      </p:pic>
    </p:spTree>
    <p:extLst>
      <p:ext uri="{BB962C8B-B14F-4D97-AF65-F5344CB8AC3E}">
        <p14:creationId xmlns:p14="http://schemas.microsoft.com/office/powerpoint/2010/main" val="40266906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MONEY</a:t>
            </a:r>
            <a:endParaRPr lang="en-AU"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00437" y="2791619"/>
            <a:ext cx="2143125" cy="2143125"/>
          </a:xfrm>
        </p:spPr>
      </p:pic>
    </p:spTree>
    <p:extLst>
      <p:ext uri="{BB962C8B-B14F-4D97-AF65-F5344CB8AC3E}">
        <p14:creationId xmlns:p14="http://schemas.microsoft.com/office/powerpoint/2010/main" val="7783433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6197" r="6197"/>
          <a:stretch>
            <a:fillRect/>
          </a:stretch>
        </p:blipFill>
        <p:spPr>
          <a:xfrm>
            <a:off x="1792288" y="612775"/>
            <a:ext cx="5011960" cy="3758970"/>
          </a:xfrm>
        </p:spPr>
      </p:pic>
      <p:sp>
        <p:nvSpPr>
          <p:cNvPr id="4" name="Text Placeholder 3"/>
          <p:cNvSpPr>
            <a:spLocks noGrp="1"/>
          </p:cNvSpPr>
          <p:nvPr>
            <p:ph type="body" sz="half" idx="2"/>
          </p:nvPr>
        </p:nvSpPr>
        <p:spPr>
          <a:xfrm>
            <a:off x="827584" y="4509120"/>
            <a:ext cx="7056784" cy="1663080"/>
          </a:xfrm>
        </p:spPr>
        <p:txBody>
          <a:bodyPr>
            <a:noAutofit/>
          </a:bodyPr>
          <a:lstStyle/>
          <a:p>
            <a:r>
              <a:rPr lang="en-AU" sz="2000" dirty="0" smtClean="0"/>
              <a:t>The full body photo of a soldier in combat fatigues on a city street supports the editorial’s contention that terrorists are making our city unsafe. The soldier is shown armed with an assault rifle which is intended to instil fear and alarm into the viewer as it means we need that level of protection thus positioning the viewer to accept the contention.</a:t>
            </a:r>
            <a:endParaRPr lang="en-AU" sz="2000" dirty="0"/>
          </a:p>
        </p:txBody>
      </p:sp>
    </p:spTree>
    <p:extLst>
      <p:ext uri="{BB962C8B-B14F-4D97-AF65-F5344CB8AC3E}">
        <p14:creationId xmlns:p14="http://schemas.microsoft.com/office/powerpoint/2010/main" val="12114426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6579" b="6579"/>
          <a:stretch>
            <a:fillRect/>
          </a:stretch>
        </p:blipFill>
        <p:spPr>
          <a:xfrm>
            <a:off x="1792288" y="612775"/>
            <a:ext cx="5083968" cy="3812976"/>
          </a:xfrm>
        </p:spPr>
      </p:pic>
      <p:sp>
        <p:nvSpPr>
          <p:cNvPr id="4" name="Text Placeholder 3"/>
          <p:cNvSpPr>
            <a:spLocks noGrp="1"/>
          </p:cNvSpPr>
          <p:nvPr>
            <p:ph type="body" sz="half" idx="2"/>
          </p:nvPr>
        </p:nvSpPr>
        <p:spPr>
          <a:xfrm>
            <a:off x="755576" y="4509120"/>
            <a:ext cx="7560840" cy="1872208"/>
          </a:xfrm>
        </p:spPr>
        <p:txBody>
          <a:bodyPr>
            <a:noAutofit/>
          </a:bodyPr>
          <a:lstStyle/>
          <a:p>
            <a:r>
              <a:rPr lang="en-AU" sz="2000" dirty="0" smtClean="0"/>
              <a:t>Illustrating the opinion piece with a photo of an injured koala is another use of the emotional appeals as employed in the written language. Harold Forest is appealing to our desire to care for and treasure our environment. The koala is an iconic Australian animal. By using a photo of a cute baby one </a:t>
            </a:r>
            <a:r>
              <a:rPr lang="en-AU" sz="2000" dirty="0"/>
              <a:t>the power of </a:t>
            </a:r>
            <a:r>
              <a:rPr lang="en-AU" sz="2000" dirty="0" smtClean="0"/>
              <a:t>that icon is heightened with the intention of influencing the viewer to agree with Forest’s contention that bushfires are a man made tragedy.</a:t>
            </a:r>
            <a:endParaRPr lang="en-AU" sz="2000" dirty="0"/>
          </a:p>
        </p:txBody>
      </p:sp>
    </p:spTree>
    <p:extLst>
      <p:ext uri="{BB962C8B-B14F-4D97-AF65-F5344CB8AC3E}">
        <p14:creationId xmlns:p14="http://schemas.microsoft.com/office/powerpoint/2010/main" val="2087809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17083" r="17083"/>
          <a:stretch>
            <a:fillRect/>
          </a:stretch>
        </p:blipFill>
        <p:spPr>
          <a:xfrm>
            <a:off x="1792288" y="612775"/>
            <a:ext cx="4811084" cy="3608313"/>
          </a:xfrm>
        </p:spPr>
      </p:pic>
      <p:sp>
        <p:nvSpPr>
          <p:cNvPr id="4" name="Text Placeholder 3"/>
          <p:cNvSpPr>
            <a:spLocks noGrp="1"/>
          </p:cNvSpPr>
          <p:nvPr>
            <p:ph type="body" sz="half" idx="2"/>
          </p:nvPr>
        </p:nvSpPr>
        <p:spPr>
          <a:xfrm>
            <a:off x="755576" y="4293096"/>
            <a:ext cx="7560840" cy="2160240"/>
          </a:xfrm>
        </p:spPr>
        <p:txBody>
          <a:bodyPr>
            <a:noAutofit/>
          </a:bodyPr>
          <a:lstStyle/>
          <a:p>
            <a:r>
              <a:rPr lang="en-AU" sz="2000" dirty="0" smtClean="0"/>
              <a:t>The presenter includes a picture of a sick baby in the hospital to  make an emotional appeal intended to position the viewing audience to donate to the </a:t>
            </a:r>
            <a:r>
              <a:rPr lang="en-AU" sz="2000" dirty="0"/>
              <a:t> </a:t>
            </a:r>
            <a:r>
              <a:rPr lang="en-AU" sz="2000" dirty="0" smtClean="0"/>
              <a:t>hospital. The baby is smiling indicating they are happy and cared for.</a:t>
            </a:r>
            <a:r>
              <a:rPr lang="en-AU" sz="2000" dirty="0"/>
              <a:t> </a:t>
            </a:r>
            <a:r>
              <a:rPr lang="en-AU" sz="2000" dirty="0" smtClean="0"/>
              <a:t>The image appeals to our belief that our children’s hospital is the best. The emotional appeal is intended to persuade us to </a:t>
            </a:r>
            <a:r>
              <a:rPr lang="en-AU" sz="2000" smtClean="0"/>
              <a:t>donate thus ensuring </a:t>
            </a:r>
            <a:r>
              <a:rPr lang="en-AU" sz="2000" dirty="0" smtClean="0"/>
              <a:t>this top quality service will make more sick babies well.</a:t>
            </a:r>
            <a:endParaRPr lang="en-AU" sz="2000" dirty="0"/>
          </a:p>
        </p:txBody>
      </p:sp>
    </p:spTree>
    <p:extLst>
      <p:ext uri="{BB962C8B-B14F-4D97-AF65-F5344CB8AC3E}">
        <p14:creationId xmlns:p14="http://schemas.microsoft.com/office/powerpoint/2010/main" val="19310097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YOU MUST </a:t>
            </a:r>
            <a:endParaRPr lang="en-AU" b="1" dirty="0"/>
          </a:p>
        </p:txBody>
      </p:sp>
      <p:sp>
        <p:nvSpPr>
          <p:cNvPr id="3" name="Content Placeholder 2"/>
          <p:cNvSpPr>
            <a:spLocks noGrp="1"/>
          </p:cNvSpPr>
          <p:nvPr>
            <p:ph idx="1"/>
          </p:nvPr>
        </p:nvSpPr>
        <p:spPr/>
        <p:txBody>
          <a:bodyPr>
            <a:normAutofit fontScale="70000" lnSpcReduction="20000"/>
          </a:bodyPr>
          <a:lstStyle/>
          <a:p>
            <a:pPr marL="0" indent="0">
              <a:buNone/>
            </a:pPr>
            <a:r>
              <a:rPr lang="en-AU" sz="3800" dirty="0" smtClean="0"/>
              <a:t>Identify </a:t>
            </a:r>
            <a:r>
              <a:rPr lang="en-AU" sz="3800" b="1" dirty="0" smtClean="0"/>
              <a:t>contention</a:t>
            </a:r>
          </a:p>
          <a:p>
            <a:pPr marL="0" indent="0">
              <a:buNone/>
            </a:pPr>
            <a:endParaRPr lang="en-AU" sz="3800" dirty="0" smtClean="0"/>
          </a:p>
          <a:p>
            <a:pPr marL="0" indent="0">
              <a:buNone/>
            </a:pPr>
            <a:r>
              <a:rPr lang="en-AU" sz="3800" dirty="0" smtClean="0"/>
              <a:t>Identify types of </a:t>
            </a:r>
            <a:r>
              <a:rPr lang="en-AU" sz="3800" b="1" dirty="0" smtClean="0"/>
              <a:t>arguments</a:t>
            </a:r>
          </a:p>
          <a:p>
            <a:pPr marL="0" indent="0">
              <a:buNone/>
            </a:pPr>
            <a:endParaRPr lang="en-AU" sz="3800" dirty="0" smtClean="0"/>
          </a:p>
          <a:p>
            <a:pPr marL="0" indent="0">
              <a:buNone/>
            </a:pPr>
            <a:r>
              <a:rPr lang="en-AU" sz="3800" dirty="0" smtClean="0"/>
              <a:t>Explain </a:t>
            </a:r>
            <a:r>
              <a:rPr lang="en-AU" sz="3800" b="1" dirty="0" smtClean="0"/>
              <a:t>tone </a:t>
            </a:r>
            <a:r>
              <a:rPr lang="en-AU" sz="3800" dirty="0" smtClean="0"/>
              <a:t>and why used. </a:t>
            </a:r>
            <a:r>
              <a:rPr lang="en-AU" sz="3800" dirty="0"/>
              <a:t>Does </a:t>
            </a:r>
            <a:r>
              <a:rPr lang="en-AU" sz="3800" b="1" dirty="0"/>
              <a:t>tone </a:t>
            </a:r>
            <a:r>
              <a:rPr lang="en-AU" sz="3800" dirty="0"/>
              <a:t>change</a:t>
            </a:r>
            <a:r>
              <a:rPr lang="en-AU" sz="3800" dirty="0" smtClean="0"/>
              <a:t>?</a:t>
            </a:r>
          </a:p>
          <a:p>
            <a:pPr marL="0" indent="0">
              <a:buNone/>
            </a:pPr>
            <a:endParaRPr lang="en-AU" sz="3800" dirty="0" smtClean="0"/>
          </a:p>
          <a:p>
            <a:pPr marL="0" indent="0">
              <a:buNone/>
            </a:pPr>
            <a:r>
              <a:rPr lang="en-AU" sz="3800" dirty="0" smtClean="0"/>
              <a:t>Identify persuasive techniques and quote examples</a:t>
            </a:r>
            <a:endParaRPr lang="en-AU" sz="3800" dirty="0"/>
          </a:p>
          <a:p>
            <a:pPr marL="0" indent="0">
              <a:buNone/>
            </a:pPr>
            <a:endParaRPr lang="en-AU" sz="3800" dirty="0" smtClean="0"/>
          </a:p>
          <a:p>
            <a:pPr marL="0" indent="0">
              <a:buNone/>
            </a:pPr>
            <a:endParaRPr lang="en-AU" dirty="0" smtClean="0"/>
          </a:p>
          <a:p>
            <a:pPr marL="0" indent="0" algn="ctr">
              <a:buNone/>
            </a:pPr>
            <a:r>
              <a:rPr lang="en-AU" sz="5200" b="1" dirty="0" smtClean="0"/>
              <a:t>EXPLAIN INTENDED EFFECT</a:t>
            </a:r>
          </a:p>
          <a:p>
            <a:pPr marL="0" indent="0">
              <a:buNone/>
            </a:pPr>
            <a:endParaRPr lang="en-AU" dirty="0"/>
          </a:p>
        </p:txBody>
      </p:sp>
    </p:spTree>
    <p:extLst>
      <p:ext uri="{BB962C8B-B14F-4D97-AF65-F5344CB8AC3E}">
        <p14:creationId xmlns:p14="http://schemas.microsoft.com/office/powerpoint/2010/main" val="12482124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 Advice</a:t>
            </a:r>
            <a:endParaRPr lang="en-AU" b="1" dirty="0"/>
          </a:p>
        </p:txBody>
      </p:sp>
      <p:sp>
        <p:nvSpPr>
          <p:cNvPr id="3" name="Content Placeholder 2"/>
          <p:cNvSpPr>
            <a:spLocks noGrp="1"/>
          </p:cNvSpPr>
          <p:nvPr>
            <p:ph idx="1"/>
          </p:nvPr>
        </p:nvSpPr>
        <p:spPr/>
        <p:txBody>
          <a:bodyPr>
            <a:normAutofit/>
          </a:bodyPr>
          <a:lstStyle/>
          <a:p>
            <a:r>
              <a:rPr lang="en-AU" dirty="0" smtClean="0"/>
              <a:t>Explain how the </a:t>
            </a:r>
            <a:r>
              <a:rPr lang="en-AU" dirty="0"/>
              <a:t>text </a:t>
            </a:r>
            <a:r>
              <a:rPr lang="en-AU" b="1" dirty="0" smtClean="0"/>
              <a:t>positions</a:t>
            </a:r>
            <a:r>
              <a:rPr lang="en-AU" dirty="0" smtClean="0"/>
              <a:t> </a:t>
            </a:r>
            <a:r>
              <a:rPr lang="en-AU" dirty="0"/>
              <a:t>the </a:t>
            </a:r>
            <a:r>
              <a:rPr lang="en-AU" dirty="0" smtClean="0"/>
              <a:t>audience.</a:t>
            </a:r>
            <a:endParaRPr lang="en-AU" dirty="0"/>
          </a:p>
          <a:p>
            <a:r>
              <a:rPr lang="en-AU" dirty="0" smtClean="0"/>
              <a:t>Pay </a:t>
            </a:r>
            <a:r>
              <a:rPr lang="en-AU" dirty="0"/>
              <a:t>attention to </a:t>
            </a:r>
            <a:r>
              <a:rPr lang="en-AU" b="1" dirty="0"/>
              <a:t>Background Information</a:t>
            </a:r>
          </a:p>
          <a:p>
            <a:r>
              <a:rPr lang="en-AU" b="1" dirty="0"/>
              <a:t>Analyse visuals</a:t>
            </a:r>
            <a:r>
              <a:rPr lang="en-AU" dirty="0"/>
              <a:t> not just describe</a:t>
            </a:r>
          </a:p>
          <a:p>
            <a:r>
              <a:rPr lang="en-AU" dirty="0" smtClean="0"/>
              <a:t>Don’t ignore obvious or repeatedly used techniques.</a:t>
            </a:r>
          </a:p>
          <a:p>
            <a:r>
              <a:rPr lang="en-AU" dirty="0" smtClean="0"/>
              <a:t>Comment on success of the texts </a:t>
            </a:r>
            <a:r>
              <a:rPr lang="en-AU" b="1" dirty="0" smtClean="0"/>
              <a:t>NOT</a:t>
            </a:r>
            <a:r>
              <a:rPr lang="en-AU" dirty="0" smtClean="0"/>
              <a:t> which is best.</a:t>
            </a:r>
          </a:p>
          <a:p>
            <a:r>
              <a:rPr lang="en-AU" dirty="0" smtClean="0"/>
              <a:t>Don't give your own opinion.</a:t>
            </a:r>
          </a:p>
        </p:txBody>
      </p:sp>
    </p:spTree>
    <p:extLst>
      <p:ext uri="{BB962C8B-B14F-4D97-AF65-F5344CB8AC3E}">
        <p14:creationId xmlns:p14="http://schemas.microsoft.com/office/powerpoint/2010/main" val="87997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Overall advice</a:t>
            </a:r>
            <a:endParaRPr lang="en-AU" b="1" dirty="0"/>
          </a:p>
        </p:txBody>
      </p:sp>
      <p:sp>
        <p:nvSpPr>
          <p:cNvPr id="3" name="Content Placeholder 2"/>
          <p:cNvSpPr>
            <a:spLocks noGrp="1"/>
          </p:cNvSpPr>
          <p:nvPr>
            <p:ph idx="1"/>
          </p:nvPr>
        </p:nvSpPr>
        <p:spPr/>
        <p:txBody>
          <a:bodyPr>
            <a:normAutofit fontScale="77500" lnSpcReduction="20000"/>
          </a:bodyPr>
          <a:lstStyle/>
          <a:p>
            <a:r>
              <a:rPr lang="en-AU" dirty="0" smtClean="0"/>
              <a:t>Analyse the texts Holistically not paragraph by paragraph.</a:t>
            </a:r>
          </a:p>
          <a:p>
            <a:pPr marL="0" indent="0" algn="ctr">
              <a:buNone/>
            </a:pPr>
            <a:r>
              <a:rPr lang="en-AU" sz="4200" b="1"/>
              <a:t>Structure</a:t>
            </a:r>
            <a:r>
              <a:rPr lang="en-AU" sz="4200"/>
              <a:t> </a:t>
            </a:r>
            <a:r>
              <a:rPr lang="en-AU" sz="4400"/>
              <a:t>How does the text </a:t>
            </a:r>
            <a:r>
              <a:rPr lang="en-AU" sz="4400" b="1"/>
              <a:t>position</a:t>
            </a:r>
            <a:r>
              <a:rPr lang="en-AU" sz="4400"/>
              <a:t> the audience?</a:t>
            </a:r>
          </a:p>
          <a:p>
            <a:pPr marL="0" indent="0" algn="ctr">
              <a:buNone/>
            </a:pPr>
            <a:endParaRPr lang="en-AU" sz="4200" dirty="0" smtClean="0"/>
          </a:p>
          <a:p>
            <a:pPr marL="0" indent="0">
              <a:buNone/>
            </a:pPr>
            <a:r>
              <a:rPr lang="en-AU" b="1" dirty="0" smtClean="0"/>
              <a:t>Overall</a:t>
            </a:r>
            <a:r>
              <a:rPr lang="en-AU" dirty="0" smtClean="0"/>
              <a:t>: Introduction – </a:t>
            </a:r>
            <a:r>
              <a:rPr lang="en-AU" dirty="0" err="1" smtClean="0"/>
              <a:t>Analsye</a:t>
            </a:r>
            <a:r>
              <a:rPr lang="en-AU" dirty="0" smtClean="0"/>
              <a:t> texts – Compare/Contrast texts – Conclusion</a:t>
            </a:r>
          </a:p>
          <a:p>
            <a:pPr marL="0" indent="0">
              <a:buNone/>
            </a:pPr>
            <a:r>
              <a:rPr lang="en-AU" b="1" dirty="0" smtClean="0"/>
              <a:t>Paragraph</a:t>
            </a:r>
            <a:r>
              <a:rPr lang="en-AU" dirty="0" smtClean="0"/>
              <a:t>s: identify argument – identify technique – give example – explain intended effect</a:t>
            </a:r>
          </a:p>
          <a:p>
            <a:pPr marL="0" indent="0">
              <a:buNone/>
            </a:pPr>
            <a:r>
              <a:rPr lang="en-AU" b="1" dirty="0" smtClean="0"/>
              <a:t>Visuals</a:t>
            </a:r>
            <a:r>
              <a:rPr lang="en-AU" dirty="0" smtClean="0"/>
              <a:t>: can be analysed along with the text [supporting contention or argument of written text] </a:t>
            </a:r>
            <a:r>
              <a:rPr lang="en-AU" b="1" dirty="0" smtClean="0"/>
              <a:t>OR </a:t>
            </a:r>
            <a:r>
              <a:rPr lang="en-AU" dirty="0" smtClean="0"/>
              <a:t>as a stand alone paragraph [opposing the written]</a:t>
            </a:r>
            <a:endParaRPr lang="en-AU" dirty="0"/>
          </a:p>
        </p:txBody>
      </p:sp>
    </p:spTree>
    <p:extLst>
      <p:ext uri="{BB962C8B-B14F-4D97-AF65-F5344CB8AC3E}">
        <p14:creationId xmlns:p14="http://schemas.microsoft.com/office/powerpoint/2010/main" val="33364703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pPr marL="0" indent="0">
              <a:buNone/>
            </a:pPr>
            <a:r>
              <a:rPr lang="en-AU" sz="7200" dirty="0" smtClean="0"/>
              <a:t>“A picture is worth one thousand words”</a:t>
            </a:r>
          </a:p>
          <a:p>
            <a:pPr marL="0" indent="0">
              <a:buNone/>
            </a:pPr>
            <a:r>
              <a:rPr lang="en-AU" dirty="0" smtClean="0"/>
              <a:t>Adage</a:t>
            </a:r>
            <a:endParaRPr lang="en-AU" dirty="0"/>
          </a:p>
        </p:txBody>
      </p:sp>
    </p:spTree>
    <p:extLst>
      <p:ext uri="{BB962C8B-B14F-4D97-AF65-F5344CB8AC3E}">
        <p14:creationId xmlns:p14="http://schemas.microsoft.com/office/powerpoint/2010/main" val="36780920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1143000"/>
          </a:xfrm>
        </p:spPr>
        <p:txBody>
          <a:bodyPr>
            <a:normAutofit fontScale="90000"/>
          </a:bodyPr>
          <a:lstStyle/>
          <a:p>
            <a:r>
              <a:rPr lang="en-AU" dirty="0" smtClean="0"/>
              <a:t>OMG! Do I have to write one thousand words about a picture?</a:t>
            </a:r>
            <a:endParaRPr lang="en-AU"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75856" y="2132762"/>
            <a:ext cx="2220069" cy="2963907"/>
          </a:xfrm>
        </p:spPr>
      </p:pic>
    </p:spTree>
    <p:extLst>
      <p:ext uri="{BB962C8B-B14F-4D97-AF65-F5344CB8AC3E}">
        <p14:creationId xmlns:p14="http://schemas.microsoft.com/office/powerpoint/2010/main" val="19277400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NO Way!</a:t>
            </a:r>
            <a:endParaRPr lang="en-AU" dirty="0"/>
          </a:p>
        </p:txBody>
      </p:sp>
      <p:sp>
        <p:nvSpPr>
          <p:cNvPr id="3" name="Content Placeholder 2"/>
          <p:cNvSpPr>
            <a:spLocks noGrp="1"/>
          </p:cNvSpPr>
          <p:nvPr>
            <p:ph idx="1"/>
          </p:nvPr>
        </p:nvSpPr>
        <p:spPr/>
        <p:txBody>
          <a:bodyPr/>
          <a:lstStyle/>
          <a:p>
            <a:pPr marL="0" indent="0">
              <a:buNone/>
            </a:pPr>
            <a:r>
              <a:rPr lang="en-AU" sz="3600" dirty="0" smtClean="0"/>
              <a:t>You have to analyse the visual ALONG with the written or spoken language.</a:t>
            </a:r>
          </a:p>
          <a:p>
            <a:pPr marL="0" indent="0" algn="ctr">
              <a:buNone/>
            </a:pPr>
            <a:endParaRPr lang="en-AU" dirty="0" smtClean="0"/>
          </a:p>
          <a:p>
            <a:pPr marL="0" indent="0" algn="ctr">
              <a:buNone/>
            </a:pPr>
            <a:r>
              <a:rPr lang="en-AU" dirty="0" smtClean="0"/>
              <a:t>The visual may support the written/spoken language</a:t>
            </a:r>
          </a:p>
          <a:p>
            <a:pPr marL="0" indent="0" algn="ctr">
              <a:buNone/>
            </a:pPr>
            <a:r>
              <a:rPr lang="en-AU" dirty="0" smtClean="0"/>
              <a:t>OR</a:t>
            </a:r>
          </a:p>
          <a:p>
            <a:pPr marL="0" indent="0" algn="ctr">
              <a:buNone/>
            </a:pPr>
            <a:r>
              <a:rPr lang="en-AU" dirty="0" smtClean="0"/>
              <a:t>The visual may oppose the written/spoken language</a:t>
            </a:r>
          </a:p>
          <a:p>
            <a:pPr marL="0" indent="0">
              <a:buNone/>
            </a:pPr>
            <a:endParaRPr lang="en-AU" dirty="0"/>
          </a:p>
        </p:txBody>
      </p:sp>
    </p:spTree>
    <p:extLst>
      <p:ext uri="{BB962C8B-B14F-4D97-AF65-F5344CB8AC3E}">
        <p14:creationId xmlns:p14="http://schemas.microsoft.com/office/powerpoint/2010/main" val="6602895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722314"/>
          </a:xfrm>
        </p:spPr>
        <p:txBody>
          <a:bodyPr>
            <a:normAutofit/>
          </a:bodyPr>
          <a:lstStyle/>
          <a:p>
            <a:r>
              <a:rPr lang="en-AU" dirty="0" smtClean="0"/>
              <a:t>How significant the visual dictates how much of your essay will be spent analysing the visual</a:t>
            </a:r>
            <a:endParaRPr lang="en-AU" dirty="0"/>
          </a:p>
        </p:txBody>
      </p:sp>
      <p:sp>
        <p:nvSpPr>
          <p:cNvPr id="3" name="Content Placeholder 2"/>
          <p:cNvSpPr>
            <a:spLocks noGrp="1"/>
          </p:cNvSpPr>
          <p:nvPr>
            <p:ph idx="1"/>
          </p:nvPr>
        </p:nvSpPr>
        <p:spPr/>
        <p:txBody>
          <a:bodyPr/>
          <a:lstStyle/>
          <a:p>
            <a:pPr marL="0" indent="0">
              <a:buNone/>
            </a:pPr>
            <a:r>
              <a:rPr lang="en-AU" dirty="0" smtClean="0"/>
              <a:t>.</a:t>
            </a:r>
          </a:p>
          <a:p>
            <a:pPr marL="0" indent="0">
              <a:buNone/>
            </a:pPr>
            <a:endParaRPr lang="en-AU" dirty="0"/>
          </a:p>
          <a:p>
            <a:pPr marL="0" indent="0">
              <a:buNone/>
            </a:pPr>
            <a:endParaRPr lang="en-AU" dirty="0" smtClean="0"/>
          </a:p>
          <a:p>
            <a:pPr marL="0" indent="0">
              <a:buNone/>
            </a:pPr>
            <a:r>
              <a:rPr lang="en-AU" dirty="0" smtClean="0"/>
              <a:t>Example</a:t>
            </a:r>
          </a:p>
          <a:p>
            <a:pPr marL="0" indent="0">
              <a:buNone/>
            </a:pPr>
            <a:r>
              <a:rPr lang="en-AU" dirty="0" smtClean="0"/>
              <a:t>The 2012 exam featured a speech and TWO of the speaker’s Power Point slides.</a:t>
            </a:r>
            <a:endParaRPr lang="en-AU" dirty="0"/>
          </a:p>
        </p:txBody>
      </p:sp>
    </p:spTree>
    <p:extLst>
      <p:ext uri="{BB962C8B-B14F-4D97-AF65-F5344CB8AC3E}">
        <p14:creationId xmlns:p14="http://schemas.microsoft.com/office/powerpoint/2010/main" val="6161983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b="1" dirty="0" smtClean="0"/>
              <a:t>How do visuals influence and persuade?</a:t>
            </a:r>
            <a:endParaRPr lang="en-AU" b="1" dirty="0"/>
          </a:p>
        </p:txBody>
      </p:sp>
      <p:sp>
        <p:nvSpPr>
          <p:cNvPr id="3" name="Content Placeholder 2"/>
          <p:cNvSpPr>
            <a:spLocks noGrp="1"/>
          </p:cNvSpPr>
          <p:nvPr>
            <p:ph idx="1"/>
          </p:nvPr>
        </p:nvSpPr>
        <p:spPr/>
        <p:txBody>
          <a:bodyPr/>
          <a:lstStyle/>
          <a:p>
            <a:pPr marL="0" indent="0" algn="ctr">
              <a:buNone/>
            </a:pPr>
            <a:endParaRPr lang="en-AU" sz="4000" dirty="0" smtClean="0"/>
          </a:p>
          <a:p>
            <a:pPr marL="0" indent="0" algn="ctr">
              <a:buNone/>
            </a:pPr>
            <a:r>
              <a:rPr lang="en-AU" sz="4000" dirty="0" smtClean="0"/>
              <a:t>Images can SUPPORT a contention</a:t>
            </a:r>
          </a:p>
          <a:p>
            <a:pPr marL="0" indent="0">
              <a:buNone/>
            </a:pPr>
            <a:endParaRPr lang="en-AU" dirty="0" smtClean="0"/>
          </a:p>
          <a:p>
            <a:r>
              <a:rPr lang="en-AU" dirty="0" smtClean="0"/>
              <a:t>Images can illustrate a contention</a:t>
            </a:r>
          </a:p>
          <a:p>
            <a:r>
              <a:rPr lang="en-AU" dirty="0" smtClean="0"/>
              <a:t>Images can elicit feelings and emotions</a:t>
            </a:r>
          </a:p>
          <a:p>
            <a:r>
              <a:rPr lang="en-AU" dirty="0" smtClean="0"/>
              <a:t>Images can inform</a:t>
            </a:r>
          </a:p>
          <a:p>
            <a:r>
              <a:rPr lang="en-AU" dirty="0" smtClean="0"/>
              <a:t>Images can attack</a:t>
            </a:r>
          </a:p>
        </p:txBody>
      </p:sp>
    </p:spTree>
    <p:extLst>
      <p:ext uri="{BB962C8B-B14F-4D97-AF65-F5344CB8AC3E}">
        <p14:creationId xmlns:p14="http://schemas.microsoft.com/office/powerpoint/2010/main" val="25691745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Forms of Visual Language</a:t>
            </a:r>
            <a:endParaRPr lang="en-AU" b="1" dirty="0"/>
          </a:p>
        </p:txBody>
      </p:sp>
      <p:sp>
        <p:nvSpPr>
          <p:cNvPr id="3" name="Content Placeholder 2"/>
          <p:cNvSpPr>
            <a:spLocks noGrp="1"/>
          </p:cNvSpPr>
          <p:nvPr>
            <p:ph idx="1"/>
          </p:nvPr>
        </p:nvSpPr>
        <p:spPr/>
        <p:txBody>
          <a:bodyPr/>
          <a:lstStyle/>
          <a:p>
            <a:r>
              <a:rPr lang="en-AU" sz="4000" dirty="0" smtClean="0"/>
              <a:t>Photo</a:t>
            </a:r>
          </a:p>
          <a:p>
            <a:r>
              <a:rPr lang="en-AU" sz="4000" dirty="0" smtClean="0"/>
              <a:t>Picture/Drawing</a:t>
            </a:r>
          </a:p>
          <a:p>
            <a:r>
              <a:rPr lang="en-AU" sz="4000" dirty="0" smtClean="0"/>
              <a:t>Cartoon</a:t>
            </a:r>
          </a:p>
          <a:p>
            <a:r>
              <a:rPr lang="en-AU" sz="4000" dirty="0" smtClean="0"/>
              <a:t>Caricature</a:t>
            </a:r>
          </a:p>
          <a:p>
            <a:r>
              <a:rPr lang="en-AU" sz="4000" dirty="0" smtClean="0"/>
              <a:t>Graphic</a:t>
            </a:r>
          </a:p>
          <a:p>
            <a:r>
              <a:rPr lang="en-AU" sz="4000" dirty="0" smtClean="0"/>
              <a:t>Symbol </a:t>
            </a:r>
          </a:p>
          <a:p>
            <a:pPr marL="0" indent="0">
              <a:buNone/>
            </a:pPr>
            <a:endParaRPr lang="en-AU" dirty="0"/>
          </a:p>
        </p:txBody>
      </p:sp>
    </p:spTree>
    <p:extLst>
      <p:ext uri="{BB962C8B-B14F-4D97-AF65-F5344CB8AC3E}">
        <p14:creationId xmlns:p14="http://schemas.microsoft.com/office/powerpoint/2010/main" val="21385299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Photos can be staged OR real</a:t>
            </a:r>
            <a:endParaRPr lang="en-AU"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0234" y="2420888"/>
            <a:ext cx="4229184" cy="2376264"/>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4225" y="2420889"/>
            <a:ext cx="3543407" cy="2357976"/>
          </a:xfrm>
          <a:prstGeom prst="rect">
            <a:avLst/>
          </a:prstGeom>
        </p:spPr>
      </p:pic>
    </p:spTree>
    <p:extLst>
      <p:ext uri="{BB962C8B-B14F-4D97-AF65-F5344CB8AC3E}">
        <p14:creationId xmlns:p14="http://schemas.microsoft.com/office/powerpoint/2010/main" val="24783470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326</TotalTime>
  <Words>654</Words>
  <Application>Microsoft Office PowerPoint</Application>
  <PresentationFormat>On-screen Show (4:3)</PresentationFormat>
  <Paragraphs>87</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Analysing Visual Language</vt:lpstr>
      <vt:lpstr>Why learn how to analyse visual language?</vt:lpstr>
      <vt:lpstr>PowerPoint Presentation</vt:lpstr>
      <vt:lpstr>OMG! Do I have to write one thousand words about a picture?</vt:lpstr>
      <vt:lpstr>NO Way!</vt:lpstr>
      <vt:lpstr>How significant the visual dictates how much of your essay will be spent analysing the visual</vt:lpstr>
      <vt:lpstr>How do visuals influence and persuade?</vt:lpstr>
      <vt:lpstr>Forms of Visual Language</vt:lpstr>
      <vt:lpstr>Photos can be staged OR real</vt:lpstr>
      <vt:lpstr>Photos can make us view a person differently</vt:lpstr>
      <vt:lpstr>Camera angle is important</vt:lpstr>
      <vt:lpstr>Wide Angle</vt:lpstr>
      <vt:lpstr>Low Angle</vt:lpstr>
      <vt:lpstr>Pictures and Drawings</vt:lpstr>
      <vt:lpstr>Cliché pictures</vt:lpstr>
      <vt:lpstr>Graphics can inform and influence</vt:lpstr>
      <vt:lpstr>Cartoons can attack, mock, expose ….</vt:lpstr>
      <vt:lpstr>Caricatures exaggerate aspects of a person’s physical and personal features</vt:lpstr>
      <vt:lpstr>Symbols</vt:lpstr>
      <vt:lpstr>PowerPoint Presentation</vt:lpstr>
      <vt:lpstr>PowerPoint Presentation</vt:lpstr>
      <vt:lpstr>PowerPoint Presentation</vt:lpstr>
      <vt:lpstr>MONEY</vt:lpstr>
      <vt:lpstr>PowerPoint Presentation</vt:lpstr>
      <vt:lpstr>PowerPoint Presentation</vt:lpstr>
      <vt:lpstr>PowerPoint Presentation</vt:lpstr>
      <vt:lpstr>YOU MUST </vt:lpstr>
      <vt:lpstr> Advice</vt:lpstr>
      <vt:lpstr>Overall advice</vt:lpstr>
    </vt:vector>
  </TitlesOfParts>
  <Company>DEECD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Analysing Visual Language</dc:title>
  <dc:creator>Home User</dc:creator>
  <cp:lastModifiedBy>LaToya</cp:lastModifiedBy>
  <cp:revision>32</cp:revision>
  <dcterms:created xsi:type="dcterms:W3CDTF">2013-05-28T10:52:49Z</dcterms:created>
  <dcterms:modified xsi:type="dcterms:W3CDTF">2013-06-02T22:50:31Z</dcterms:modified>
</cp:coreProperties>
</file>